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x="18288000" cy="10287000"/>
  <p:notesSz cx="6858000" cy="9144000"/>
  <p:embeddedFontLst>
    <p:embeddedFont>
      <p:font typeface="DM Serif Display" charset="1" panose="00000000000000000000"/>
      <p:regular r:id="rId32"/>
    </p:embeddedFont>
    <p:embeddedFont>
      <p:font typeface="Open Sauce" charset="1" panose="00000500000000000000"/>
      <p:regular r:id="rId33"/>
    </p:embeddedFont>
    <p:embeddedFont>
      <p:font typeface="Open Sauce Bold" charset="1" panose="0000080000000000000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15.jpeg" Type="http://schemas.openxmlformats.org/officeDocument/2006/relationships/image"/><Relationship Id="rId4" Target="../media/VAGqG2tSkwE.mp4" Type="http://schemas.openxmlformats.org/officeDocument/2006/relationships/video"/><Relationship Id="rId5" Target="../media/VAGqG2tSkwE.mp4" Type="http://schemas.microsoft.com/office/2007/relationships/media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435349"/>
            <a:ext cx="16554132" cy="17081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999"/>
              </a:lnSpc>
            </a:pPr>
            <a:r>
              <a:rPr lang="en-US" sz="9999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Adinda Putri Maelangkey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22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spc="24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12030122140292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790619" y="8450640"/>
            <a:ext cx="5030293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>
                    <a:alpha val="49804"/>
                  </a:srgbClr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Praktikum Pengauditan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418762" y="9142095"/>
            <a:ext cx="3450476" cy="2736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239"/>
              </a:lnSpc>
              <a:spcBef>
                <a:spcPct val="0"/>
              </a:spcBef>
            </a:pPr>
            <a:r>
              <a:rPr lang="en-US" sz="1599" spc="159">
                <a:solidFill>
                  <a:srgbClr val="000000">
                    <a:alpha val="49804"/>
                  </a:srgbClr>
                </a:solidFill>
                <a:latin typeface="Open Sauce"/>
                <a:ea typeface="Open Sauce"/>
                <a:cs typeface="Open Sauce"/>
                <a:sym typeface="Open Sauce"/>
              </a:rPr>
              <a:t>ARBUTUS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8800" y="1028700"/>
            <a:ext cx="14630400" cy="8229600"/>
          </a:xfrm>
          <a:custGeom>
            <a:avLst/>
            <a:gdLst/>
            <a:ahLst/>
            <a:cxnLst/>
            <a:rect r="r" b="b" t="t" l="l"/>
            <a:pathLst>
              <a:path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990600"/>
            <a:ext cx="9392587" cy="1328440"/>
            <a:chOff x="0" y="0"/>
            <a:chExt cx="12523449" cy="1771253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1249182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2400"/>
              <a:ext cx="1252344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Cash Test of Control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7549" y="3029370"/>
            <a:ext cx="16092901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Tujuan test of control adalah untuk mengetahui apakah prosedur pengendalian sudah dijalankan atau belum. Pada statistic, pengujiannya disebut dengan attribute control. Attribute adalah tanda bahwa pengujian sudah dijalankan.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6399" y="5029200"/>
            <a:ext cx="16092901" cy="2219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Di awali dengan, </a:t>
            </a: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Import &gt; Excel &gt; Cash GL &gt; Open.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8800" y="1028700"/>
            <a:ext cx="14630400" cy="8229600"/>
          </a:xfrm>
          <a:custGeom>
            <a:avLst/>
            <a:gdLst/>
            <a:ahLst/>
            <a:cxnLst/>
            <a:rect r="r" b="b" t="t" l="l"/>
            <a:pathLst>
              <a:path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662965"/>
            <a:ext cx="9392587" cy="1328440"/>
            <a:chOff x="0" y="0"/>
            <a:chExt cx="12523449" cy="1771253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1249182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2400"/>
              <a:ext cx="1252344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Cash Test of Control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6399" y="2256532"/>
            <a:ext cx="16092901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Tujuan test of control adalah untuk mengetahui apakah prosedur pengendalian sudah dijalankan atau belum. Pada statistic, pengujiannya disebut dengan attribute control. Attribute adalah tanda bahwa pengujian sudah dijalankan.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6399" y="4179644"/>
            <a:ext cx="16092901" cy="559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Langkah pertama akan kita cek integritas data, </a:t>
            </a: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 &gt; Verify &gt; All Fields &gt; OK. Nanti akan muncul “all fields 0 file detected”.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 &gt; Sequence &gt; Voucher Number &gt; OK. Nanti akan muncul “0 data sequence errors detected”.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 &gt; Gaps &gt; Voucher Number &gt; OK. Nanti akan muncul “1 gaps detected”. Ini tidak masalah karena voucher dimulai pada awal tahun.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 &gt; Duplicate &gt; Voucher Number &gt; OK. Nanti akan muncul “0 duplicate detected”.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12508" y="1028700"/>
            <a:ext cx="14662984" cy="8229600"/>
          </a:xfrm>
          <a:custGeom>
            <a:avLst/>
            <a:gdLst/>
            <a:ahLst/>
            <a:cxnLst/>
            <a:rect r="r" b="b" t="t" l="l"/>
            <a:pathLst>
              <a:path h="8229600" w="14662984">
                <a:moveTo>
                  <a:pt x="0" y="0"/>
                </a:moveTo>
                <a:lnTo>
                  <a:pt x="14662984" y="0"/>
                </a:lnTo>
                <a:lnTo>
                  <a:pt x="146629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662965"/>
            <a:ext cx="9392587" cy="1328440"/>
            <a:chOff x="0" y="0"/>
            <a:chExt cx="12523449" cy="1771253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1249182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2400"/>
              <a:ext cx="1252344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Cash Test of Control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66399" y="3188870"/>
            <a:ext cx="8595723" cy="3526842"/>
          </a:xfrm>
          <a:custGeom>
            <a:avLst/>
            <a:gdLst/>
            <a:ahLst/>
            <a:cxnLst/>
            <a:rect r="r" b="b" t="t" l="l"/>
            <a:pathLst>
              <a:path h="3526842" w="8595723">
                <a:moveTo>
                  <a:pt x="0" y="0"/>
                </a:moveTo>
                <a:lnTo>
                  <a:pt x="8595722" y="0"/>
                </a:lnTo>
                <a:lnTo>
                  <a:pt x="8595722" y="3526842"/>
                </a:lnTo>
                <a:lnTo>
                  <a:pt x="0" y="35268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66399" y="2264310"/>
            <a:ext cx="16092901" cy="534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Lalu kita akan melakukan attribute sampling,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66399" y="6991937"/>
            <a:ext cx="16092901" cy="278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Pada bagian Cash GL, (Sebelum extract pastikan di bagian Cash GL) Cash GL &gt; Data &gt; Extract &gt; Pada bagian “output table” isi dengan kalimat “Otorisasi level 1”. &gt; Selected Fields &gt; Amount Credit &gt; Expression &gt; Pilih “Between (value, min, max)”, bagian value diblock kemudian pilih amount credit, min diisi 20000000 max diisi 50000000 &gt; OK. Nanti akan muncul sebagai berikut: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8800" y="1028700"/>
            <a:ext cx="14630400" cy="8229600"/>
          </a:xfrm>
          <a:custGeom>
            <a:avLst/>
            <a:gdLst/>
            <a:ahLst/>
            <a:cxnLst/>
            <a:rect r="r" b="b" t="t" l="l"/>
            <a:pathLst>
              <a:path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662965"/>
            <a:ext cx="9392587" cy="1328440"/>
            <a:chOff x="0" y="0"/>
            <a:chExt cx="12523449" cy="1771253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1249182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2400"/>
              <a:ext cx="1252344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Cash Test of Control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6399" y="2643325"/>
            <a:ext cx="16092901" cy="39058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Cah GL &gt; Data &gt; Extract &gt; Pada bagian “output table” isi dengan kalimat “Otorisasi level 2”. &gt; Selected Fields &gt; Choose &gt; Add All &gt; Beberapa ada yang dikeluarkan, yaitu “Balance”, “Control_status”, “Voucher_Description”, “Amount_Debit”. Pastikan hanya ada 4 yang dimasukkan, yaitu “Amount_Number”, “Amount_Credit”, “Posting_Date”, “Voucher_Number”.&gt; OK &gt; Expression &gt; Pilih “Between (value, min, max)”, bagian value diblock kemudian pilih amount credit, min diisi 50000000 max diisi 100000000 &gt; OK. Nanti akan muncul sebagai berikut: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8800" y="1028700"/>
            <a:ext cx="14630400" cy="8229600"/>
          </a:xfrm>
          <a:custGeom>
            <a:avLst/>
            <a:gdLst/>
            <a:ahLst/>
            <a:cxnLst/>
            <a:rect r="r" b="b" t="t" l="l"/>
            <a:pathLst>
              <a:path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662965"/>
            <a:ext cx="9392587" cy="1328440"/>
            <a:chOff x="0" y="0"/>
            <a:chExt cx="12523449" cy="1771253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1249182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2400"/>
              <a:ext cx="1252344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Cash Test of Control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6399" y="2643325"/>
            <a:ext cx="16092901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Cash GL &gt; Data &gt; Extract &gt; Pada bagian “output table” isi dengan kalimat “Otorisasi level 3”. &gt; Selected Fields &gt; Amount Credit &gt; Expression &gt; Pada bagian expression isi “Amount_Credit&gt;100000000” &gt; OK. Nanti akan muncul sebagai berikut: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990600"/>
            <a:ext cx="6890645" cy="1328440"/>
            <a:chOff x="0" y="0"/>
            <a:chExt cx="9187527" cy="1771253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916433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2400"/>
              <a:ext cx="9187527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Installing Arbutus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97549" y="3237865"/>
            <a:ext cx="16092901" cy="1096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Arbutus berguna untuk test of control dan test of detail. Salah satu kemampuannya adalah data analytics, tanpa kita harus memahami bahasa program.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66399" y="5029200"/>
            <a:ext cx="16092901" cy="334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Untuk pertama kali, </a:t>
            </a: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File &gt; New Project &gt; Tuliskan “Nama_NIM_Kelas” &gt; Save &gt; Create New Project File Only &gt; Add Later.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Import &gt; Excel &gt; Pilih Data Inventory &gt; Inventory Pindah ke Kolom Kanan &gt; Next &gt; Save di Realsa (jangan dicampur antara “.data dengan .FIL”) &gt; Finish. 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45020" y="1028700"/>
            <a:ext cx="14597960" cy="8229600"/>
          </a:xfrm>
          <a:custGeom>
            <a:avLst/>
            <a:gdLst/>
            <a:ahLst/>
            <a:cxnLst/>
            <a:rect r="r" b="b" t="t" l="l"/>
            <a:pathLst>
              <a:path h="8229600" w="14597960">
                <a:moveTo>
                  <a:pt x="0" y="0"/>
                </a:moveTo>
                <a:lnTo>
                  <a:pt x="14597960" y="0"/>
                </a:lnTo>
                <a:lnTo>
                  <a:pt x="1459796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662965"/>
            <a:ext cx="9392587" cy="1328440"/>
            <a:chOff x="0" y="0"/>
            <a:chExt cx="12523449" cy="1771253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1249182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2400"/>
              <a:ext cx="1252344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Cash Test of Control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6399" y="2643325"/>
            <a:ext cx="16092901" cy="6153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Selain cara tersebut di atas, kita juga bisa menggunakan Edit Table Layout untuk memilah level otorisasi.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Cash GL &gt; Edit Table Layout &gt; Add New Expression &gt; Nama kolom isi dengan “Status control”, pada bagian default value isi dengan “None” (menggunakan tanda petik)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Insert a Condition &gt; Condition &gt; Expression &gt; Pilih “Between (value, min, max)”, bagian value diblock kemudian pilih amount credit, min diisi 20000000 max diisi 50000000 &gt; validate &gt; OK. &gt; Kolom Value isi dengan “Level 1” (dengan tanda petik) &gt; OK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Agar lebih cepat pada Langkah berikutnya bisa dengan klik “Duplicate Condition”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662965"/>
            <a:ext cx="9392587" cy="1328440"/>
            <a:chOff x="0" y="0"/>
            <a:chExt cx="12523449" cy="1771253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1249182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2400"/>
              <a:ext cx="1252344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Cash Test of Control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6399" y="2613540"/>
            <a:ext cx="16092901" cy="671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Klik baris ke-2 &gt; Value diubah menjadi “Level 1” (dengan tanda petik) &gt; Condition &gt; Expression &gt; Pilih “Between (value, min, max)”, bagian value diblock kemudian pilih amount credit, min diisi 50000000 max diisi 100000000 &gt; validate &gt; OK &gt; OK.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Duplicate Condition &gt; Klik baris ke-3 &gt; Expression, isi dengan “Amount_ Credit &gt; 100000000 &gt; Validate &gt; OK.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Klik ceklis berwarna hijau pada bagian kiri atas. Di close saja bagian Edit Table Layout.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 b="true">
                <a:solidFill>
                  <a:srgbClr val="000000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Kemudian, </a:t>
            </a: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Block bagian “Voucher_Number” &gt; Klik Kanan &gt; Add Columns &gt; Masukkan “Status control” &gt; OK. Tampilannya akan sebagai berikut: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8800" y="1028700"/>
            <a:ext cx="14630400" cy="8229600"/>
          </a:xfrm>
          <a:custGeom>
            <a:avLst/>
            <a:gdLst/>
            <a:ahLst/>
            <a:cxnLst/>
            <a:rect r="r" b="b" t="t" l="l"/>
            <a:pathLst>
              <a:path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" id="3"/>
          <p:cNvGrpSpPr/>
          <p:nvPr/>
        </p:nvGrpSpPr>
        <p:grpSpPr>
          <a:xfrm rot="0">
            <a:off x="1166399" y="662965"/>
            <a:ext cx="9392587" cy="1328440"/>
            <a:chOff x="0" y="0"/>
            <a:chExt cx="12523449" cy="1771253"/>
          </a:xfrm>
        </p:grpSpPr>
        <p:sp>
          <p:nvSpPr>
            <p:cNvPr name="AutoShape 4" id="4"/>
            <p:cNvSpPr/>
            <p:nvPr/>
          </p:nvSpPr>
          <p:spPr>
            <a:xfrm>
              <a:off x="0" y="50800"/>
              <a:ext cx="1249182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362400"/>
              <a:ext cx="12523449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Cash Test of Control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166399" y="2613540"/>
            <a:ext cx="16092901" cy="16579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Classify, untuk melihat berapa level 1, berapa level 2.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Classify &gt; Choose &gt; Ta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m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bahkan “Amount_Credit” &gt; OK.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1825228" y="1028700"/>
            <a:ext cx="14637544" cy="8229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485814" y="2762204"/>
            <a:ext cx="9316373" cy="2453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</a:pPr>
            <a:r>
              <a:rPr lang="en-US" sz="14400">
                <a:solidFill>
                  <a:srgbClr val="000000"/>
                </a:solidFill>
                <a:latin typeface="DM Serif Display"/>
                <a:ea typeface="DM Serif Display"/>
                <a:cs typeface="DM Serif Display"/>
                <a:sym typeface="DM Serif Display"/>
              </a:rPr>
              <a:t>The End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180543" y="5328331"/>
            <a:ext cx="9926914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400" spc="24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THANK YOU FOR LISTENING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30878" y="1028700"/>
            <a:ext cx="14626244" cy="8229600"/>
          </a:xfrm>
          <a:custGeom>
            <a:avLst/>
            <a:gdLst/>
            <a:ahLst/>
            <a:cxnLst/>
            <a:rect r="r" b="b" t="t" l="l"/>
            <a:pathLst>
              <a:path h="8229600" w="14626244">
                <a:moveTo>
                  <a:pt x="0" y="0"/>
                </a:moveTo>
                <a:lnTo>
                  <a:pt x="14626244" y="0"/>
                </a:lnTo>
                <a:lnTo>
                  <a:pt x="146262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66399" y="2780820"/>
            <a:ext cx="16092901" cy="671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 &gt; Verify &gt; All Fields &gt; OK &gt; Pada bagian command log akan terdapat informasi bahwa “cost date” pada kolom nomor 13 masih kosong.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 &gt; Gaps &gt; Product Number &gt; OK &gt; Akan ada gap (jaraknya tidak terukur).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 &gt; Duplicate &gt; Product Number &gt; Nanti akan muncul “zero duplicate detected”, berarti aman dari duplikasi.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 &gt; Total &gt; Inventory Cost &gt; OK. 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Jumlah yang ada pada kolom inventory harus sama dengan jumlah yang ada pada neraca yaitu sebesar 320.557.500.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66399" y="990600"/>
            <a:ext cx="6890645" cy="1328440"/>
            <a:chOff x="0" y="0"/>
            <a:chExt cx="9187527" cy="1771253"/>
          </a:xfrm>
        </p:grpSpPr>
        <p:sp>
          <p:nvSpPr>
            <p:cNvPr name="AutoShape 5" id="5"/>
            <p:cNvSpPr/>
            <p:nvPr/>
          </p:nvSpPr>
          <p:spPr>
            <a:xfrm>
              <a:off x="0" y="50800"/>
              <a:ext cx="916433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62400"/>
              <a:ext cx="9187527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Installing Arbutus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7775" y="1028700"/>
            <a:ext cx="14632450" cy="8229600"/>
          </a:xfrm>
          <a:custGeom>
            <a:avLst/>
            <a:gdLst/>
            <a:ahLst/>
            <a:cxnLst/>
            <a:rect r="r" b="b" t="t" l="l"/>
            <a:pathLst>
              <a:path h="8229600" w="14632450">
                <a:moveTo>
                  <a:pt x="0" y="0"/>
                </a:moveTo>
                <a:lnTo>
                  <a:pt x="14632450" y="0"/>
                </a:lnTo>
                <a:lnTo>
                  <a:pt x="1463245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9827" y="1028700"/>
            <a:ext cx="14628345" cy="8229600"/>
          </a:xfrm>
          <a:custGeom>
            <a:avLst/>
            <a:gdLst/>
            <a:ahLst/>
            <a:cxnLst/>
            <a:rect r="r" b="b" t="t" l="l"/>
            <a:pathLst>
              <a:path h="8229600" w="14628345">
                <a:moveTo>
                  <a:pt x="0" y="0"/>
                </a:moveTo>
                <a:lnTo>
                  <a:pt x="14628346" y="0"/>
                </a:lnTo>
                <a:lnTo>
                  <a:pt x="146283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" id="3"/>
          <p:cNvSpPr txBox="true"/>
          <p:nvPr/>
        </p:nvSpPr>
        <p:spPr>
          <a:xfrm rot="0">
            <a:off x="1166399" y="2780820"/>
            <a:ext cx="16092901" cy="27819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Analyse &gt; Statistics &gt; All Fields (tidak ada yang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</a:t>
            </a: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perlu diubah) &gt; OK &gt; Nanti akan muncul “Statistics…”. Nanti ada informasi 5 tertinggi dan 5 terendah.</a:t>
            </a:r>
          </a:p>
          <a:p>
            <a:pPr algn="l">
              <a:lnSpc>
                <a:spcPts val="4479"/>
              </a:lnSpc>
            </a:pPr>
          </a:p>
          <a:p>
            <a:pPr algn="l">
              <a:lnSpc>
                <a:spcPts val="4479"/>
              </a:lnSpc>
            </a:pPr>
            <a:r>
              <a:rPr lang="en-US" sz="27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Isi dari kolom tersebut tidak boleh negative, maka harus dicek dengan klik kolomnya. Nanti akan muncul 2 item dengan quantitiy -1.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166399" y="990600"/>
            <a:ext cx="6890645" cy="1328440"/>
            <a:chOff x="0" y="0"/>
            <a:chExt cx="9187527" cy="1771253"/>
          </a:xfrm>
        </p:grpSpPr>
        <p:sp>
          <p:nvSpPr>
            <p:cNvPr name="AutoShape 5" id="5"/>
            <p:cNvSpPr/>
            <p:nvPr/>
          </p:nvSpPr>
          <p:spPr>
            <a:xfrm>
              <a:off x="0" y="50800"/>
              <a:ext cx="916433" cy="0"/>
            </a:xfrm>
            <a:prstGeom prst="line">
              <a:avLst/>
            </a:prstGeom>
            <a:ln cap="flat" w="1016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6" id="6"/>
            <p:cNvSpPr txBox="true"/>
            <p:nvPr/>
          </p:nvSpPr>
          <p:spPr>
            <a:xfrm rot="0">
              <a:off x="0" y="362400"/>
              <a:ext cx="9187527" cy="1408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00000"/>
                  </a:solidFill>
                  <a:latin typeface="DM Serif Display"/>
                  <a:ea typeface="DM Serif Display"/>
                  <a:cs typeface="DM Serif Display"/>
                  <a:sym typeface="DM Serif Display"/>
                </a:rPr>
                <a:t>Installing Arbutus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35715" y="1088270"/>
            <a:ext cx="14416570" cy="8110460"/>
          </a:xfrm>
          <a:custGeom>
            <a:avLst/>
            <a:gdLst/>
            <a:ahLst/>
            <a:cxnLst/>
            <a:rect r="r" b="b" t="t" l="l"/>
            <a:pathLst>
              <a:path h="8110460" w="14416570">
                <a:moveTo>
                  <a:pt x="0" y="0"/>
                </a:moveTo>
                <a:lnTo>
                  <a:pt x="14416570" y="0"/>
                </a:lnTo>
                <a:lnTo>
                  <a:pt x="14416570" y="8110460"/>
                </a:lnTo>
                <a:lnTo>
                  <a:pt x="0" y="81104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828800" y="1028700"/>
            <a:ext cx="14630400" cy="8229600"/>
          </a:xfrm>
          <a:custGeom>
            <a:avLst/>
            <a:gdLst/>
            <a:ahLst/>
            <a:cxnLst/>
            <a:rect r="r" b="b" t="t" l="l"/>
            <a:pathLst>
              <a:path h="8229600" w="14630400">
                <a:moveTo>
                  <a:pt x="0" y="0"/>
                </a:moveTo>
                <a:lnTo>
                  <a:pt x="14630400" y="0"/>
                </a:lnTo>
                <a:lnTo>
                  <a:pt x="146304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DAGozqmDHVA</dc:identifier>
  <dcterms:modified xsi:type="dcterms:W3CDTF">2011-08-01T06:04:30Z</dcterms:modified>
  <cp:revision>1</cp:revision>
  <dc:title>PPT Arbutus</dc:title>
</cp:coreProperties>
</file>